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4" r:id="rId3"/>
    <p:sldId id="265" r:id="rId4"/>
    <p:sldId id="260" r:id="rId5"/>
    <p:sldId id="259" r:id="rId6"/>
    <p:sldId id="261" r:id="rId7"/>
    <p:sldId id="262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17"/>
    <p:restoredTop sz="94745"/>
  </p:normalViewPr>
  <p:slideViewPr>
    <p:cSldViewPr snapToGrid="0" snapToObjects="1">
      <p:cViewPr varScale="1">
        <p:scale>
          <a:sx n="109" d="100"/>
          <a:sy n="109" d="100"/>
        </p:scale>
        <p:origin x="5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10.tiff>
</file>

<file path=ppt/media/image11.tiff>
</file>

<file path=ppt/media/image12.tiff>
</file>

<file path=ppt/media/image13.png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82E64-FF09-E241-AD6F-ADA0C7D3AA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EACF4E-7D77-BB49-A40B-172861FC4E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0C32A-0694-4142-86D2-3464E1D8D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BAE64-43E4-2945-AA8B-332589C8A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5BABE3-B9B4-C64F-8090-8103AD80A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511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5A65F-D7FE-DD45-9951-0713F7219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57E84-9770-A743-8D5F-1013997A27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86876-00D8-1C4B-9934-74A278804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2C0CB-64D2-9141-9830-4EFBCF964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92A2B-CF86-2244-B51E-B90F04A4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6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F25025-FED7-6649-94ED-54265B612B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93DA43-1CEF-9846-811B-2C778D39AC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7EEB3-1445-D440-8478-40C9D0C0E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F6D88-873A-964F-860C-098AF4366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5B370-D5C8-7B4A-B189-DF32A8120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07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50B1-D108-DC4C-ABD2-3D212CE87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AA2B5-3330-954C-BD4E-8E98618AE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75E30-C1E2-694F-912D-19C09F036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F932C-AC0E-1047-B73E-34C353422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66844-1C3C-8D44-AF3C-EB300A04A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251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CBD91-AE26-B041-9EC1-F779D13FF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AF552C-5D14-0D45-ABB8-DEC504CA5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7CC73-3E68-1C4F-B916-716760F5F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91980-C390-D742-8412-D8FCAF4AC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56CEE-8F4A-B548-B59C-C0195DCF3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254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1D1E3-B39A-7948-BAE0-AB5663B9A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4729F-0A41-314E-A232-BD9A49DB2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555C1F-05A5-C14D-AD71-F0E40152A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E0DAD6-DFC4-1440-BD51-A9708E667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CF258-11F0-B141-BFAF-AF93C039B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3200F9-3213-C544-97E5-3411EF99D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679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50225-606C-C841-989A-C58A0F11F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F2B420-C089-BC4C-8CF7-4511178D2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C5F802-7204-4A4F-BE64-6A94297175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A6E9CF-2217-274C-A943-91D5470F71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03F292-CBAE-6346-9F5F-D648D2C2CB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C76D9D-A10D-194F-B525-4988B3B79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43990A-CF90-9C4A-8E9D-E3DE3C892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D8FFED-7207-644A-B3C3-73B4CF3B3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682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B8F3E-191C-FE4D-818E-A43700173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D954C7-C6CE-3248-B092-919B25BBB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D4C3C9-0787-8F40-8047-BB313DA87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E0AFC0-F79C-AC47-9DA9-A168B06EC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790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8983A4-241A-D44C-8F4F-6894B42D5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CE7F99-FEBB-C044-BD56-2AF302EA8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BC4785-BB07-3342-85ED-4159BBD26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628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DC616-5011-D24C-B184-75F782F30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52498-A217-7C40-BFCF-C55E4A9A0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CF1960-7E33-5C43-A5B7-966592C588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5FF84C-6600-5F44-9174-6763EBAB3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7098FF-846B-3B43-9248-CD0567499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08985D-21D7-FA49-94CB-52F3AB5CF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373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F1352-3430-5843-8846-E9593E66D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721227-5114-7749-9DC8-83CE7F9AE9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63AEDC-E6DA-4C43-ACB0-5CF6881ADA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14642-E814-CC44-A108-3164D55C1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8CDFC8-75DD-C949-B644-E7CCEB95D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1FF25-E41E-FA42-AAFA-4F2C9C9D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6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51C3DB-0F8D-D443-8259-B0BFF1BF8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E0B9BB-D217-A44B-8373-73317AAF7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77DD9-C175-F64B-ABD7-680F8E3DA6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FA23F-12EB-234B-9F9D-15A1F3F4DED5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6A8E3-41B8-5E4C-876B-1BFAFB39E2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15015B-A6F2-AF48-B18B-453F1D7F1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12B8F-83B1-144E-AC99-1A25BCEF1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159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2A139AD-BA70-874D-A08F-6C221D0FD2FA}"/>
              </a:ext>
            </a:extLst>
          </p:cNvPr>
          <p:cNvSpPr txBox="1"/>
          <p:nvPr/>
        </p:nvSpPr>
        <p:spPr>
          <a:xfrm>
            <a:off x="720969" y="2525974"/>
            <a:ext cx="5626231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>
                <a:solidFill>
                  <a:schemeClr val="accent1"/>
                </a:solidFill>
              </a:rPr>
              <a:t>How does the environment shape genetic variation?</a:t>
            </a:r>
          </a:p>
          <a:p>
            <a:endParaRPr lang="en-AU" sz="2400" dirty="0">
              <a:solidFill>
                <a:schemeClr val="accent1"/>
              </a:solidFill>
            </a:endParaRPr>
          </a:p>
          <a:p>
            <a:r>
              <a:rPr lang="en-AU" sz="2400" dirty="0">
                <a:solidFill>
                  <a:schemeClr val="accent1"/>
                </a:solidFill>
              </a:rPr>
              <a:t>GEA methods test for signals of adaptive divergence associated with environmental variation</a:t>
            </a:r>
          </a:p>
          <a:p>
            <a:endParaRPr lang="en-AU" sz="2400" dirty="0">
              <a:solidFill>
                <a:schemeClr val="accent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5D677E4-5768-3241-B1ED-24E6D3A9F178}"/>
              </a:ext>
            </a:extLst>
          </p:cNvPr>
          <p:cNvSpPr/>
          <p:nvPr/>
        </p:nvSpPr>
        <p:spPr>
          <a:xfrm>
            <a:off x="720969" y="281358"/>
            <a:ext cx="5099539" cy="1512277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Genotype-environment association (GEA)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140116-442B-794F-A780-96F9F4238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397" y="838205"/>
            <a:ext cx="3835400" cy="2578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B3749D-74B6-CB48-B865-BA30E7720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171" y="3615596"/>
            <a:ext cx="3467852" cy="300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48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2A139AD-BA70-874D-A08F-6C221D0FD2FA}"/>
              </a:ext>
            </a:extLst>
          </p:cNvPr>
          <p:cNvSpPr txBox="1"/>
          <p:nvPr/>
        </p:nvSpPr>
        <p:spPr>
          <a:xfrm>
            <a:off x="364701" y="2111592"/>
            <a:ext cx="3663182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Murray river rainbowfish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(</a:t>
            </a:r>
            <a:r>
              <a:rPr lang="en-US" sz="2400" i="1" dirty="0" err="1">
                <a:solidFill>
                  <a:schemeClr val="accent1"/>
                </a:solidFill>
              </a:rPr>
              <a:t>Melanotaenia</a:t>
            </a:r>
            <a:r>
              <a:rPr lang="en-US" sz="2400" i="1" dirty="0">
                <a:solidFill>
                  <a:schemeClr val="accent1"/>
                </a:solidFill>
              </a:rPr>
              <a:t> </a:t>
            </a:r>
            <a:r>
              <a:rPr lang="en-US" sz="2400" i="1" dirty="0" err="1">
                <a:solidFill>
                  <a:schemeClr val="accent1"/>
                </a:solidFill>
              </a:rPr>
              <a:t>fluviatilis</a:t>
            </a:r>
            <a:r>
              <a:rPr lang="en-US" sz="2400" dirty="0">
                <a:solidFill>
                  <a:schemeClr val="accent1"/>
                </a:solidFill>
              </a:rPr>
              <a:t>)</a:t>
            </a:r>
          </a:p>
          <a:p>
            <a:endParaRPr lang="en-US" sz="2400" dirty="0">
              <a:solidFill>
                <a:schemeClr val="accent1"/>
              </a:solidFill>
            </a:endParaRPr>
          </a:p>
          <a:p>
            <a:r>
              <a:rPr lang="en-US" sz="2400" dirty="0">
                <a:solidFill>
                  <a:schemeClr val="accent1"/>
                </a:solidFill>
              </a:rPr>
              <a:t>Generalist species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Some capacity for dispersal</a:t>
            </a:r>
          </a:p>
          <a:p>
            <a:endParaRPr lang="en-US" sz="2400" dirty="0">
              <a:solidFill>
                <a:schemeClr val="accent1"/>
              </a:solidFill>
            </a:endParaRPr>
          </a:p>
          <a:p>
            <a:r>
              <a:rPr lang="en-US" sz="2400" dirty="0">
                <a:solidFill>
                  <a:schemeClr val="accent1"/>
                </a:solidFill>
              </a:rPr>
              <a:t>Most southern rainbowfish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Less abundant in south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Steep climatic gradient</a:t>
            </a:r>
          </a:p>
          <a:p>
            <a:endParaRPr lang="en-US" sz="2400" dirty="0">
              <a:solidFill>
                <a:schemeClr val="accent1"/>
              </a:solidFill>
            </a:endParaRPr>
          </a:p>
          <a:p>
            <a:r>
              <a:rPr lang="en-US" sz="2400" dirty="0">
                <a:solidFill>
                  <a:schemeClr val="accent1"/>
                </a:solidFill>
              </a:rPr>
              <a:t>Local adaptation?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249 individuals, 17503 SNPs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13B63E-34D9-7B4C-B402-7221A6C3D1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191" y="2660444"/>
            <a:ext cx="4289440" cy="40262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FACBC6-BCF4-7147-8A9E-57A9E65D9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832" y="281358"/>
            <a:ext cx="4612799" cy="21901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8454AFA-C836-AE4B-9D7A-CCCF147FA1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081" y="178149"/>
            <a:ext cx="5858919" cy="193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904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98E3E763-0BB7-3347-81B4-71A50B7DD809}"/>
              </a:ext>
            </a:extLst>
          </p:cNvPr>
          <p:cNvGrpSpPr/>
          <p:nvPr/>
        </p:nvGrpSpPr>
        <p:grpSpPr>
          <a:xfrm>
            <a:off x="528035" y="0"/>
            <a:ext cx="10779142" cy="6858000"/>
            <a:chOff x="528035" y="0"/>
            <a:chExt cx="10779142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539AA2E-E429-F647-931D-5D569F787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4822" y="0"/>
              <a:ext cx="10422355" cy="68580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7EEED0C-9E27-A042-8484-ADD4E26153FE}"/>
                </a:ext>
              </a:extLst>
            </p:cNvPr>
            <p:cNvSpPr/>
            <p:nvPr/>
          </p:nvSpPr>
          <p:spPr>
            <a:xfrm>
              <a:off x="1062507" y="0"/>
              <a:ext cx="367048" cy="345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3618D87-1B95-2945-834B-782EBBBEB3C7}"/>
                </a:ext>
              </a:extLst>
            </p:cNvPr>
            <p:cNvSpPr/>
            <p:nvPr/>
          </p:nvSpPr>
          <p:spPr>
            <a:xfrm>
              <a:off x="3410755" y="28321"/>
              <a:ext cx="367048" cy="345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A2A6161-7B57-9641-B158-9615A11F83F8}"/>
                </a:ext>
              </a:extLst>
            </p:cNvPr>
            <p:cNvSpPr/>
            <p:nvPr/>
          </p:nvSpPr>
          <p:spPr>
            <a:xfrm>
              <a:off x="1114022" y="2406968"/>
              <a:ext cx="367048" cy="345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1241257-4267-4949-9821-225EAD4EB8C7}"/>
                </a:ext>
              </a:extLst>
            </p:cNvPr>
            <p:cNvSpPr/>
            <p:nvPr/>
          </p:nvSpPr>
          <p:spPr>
            <a:xfrm>
              <a:off x="3433292" y="2406968"/>
              <a:ext cx="367048" cy="345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55DB8E4-8BB2-4648-842E-266118804AD0}"/>
                </a:ext>
              </a:extLst>
            </p:cNvPr>
            <p:cNvSpPr/>
            <p:nvPr/>
          </p:nvSpPr>
          <p:spPr>
            <a:xfrm>
              <a:off x="1162318" y="4812405"/>
              <a:ext cx="367048" cy="345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EF6C176-F4A0-6E4C-AB19-DE751FF6A04C}"/>
                </a:ext>
              </a:extLst>
            </p:cNvPr>
            <p:cNvSpPr txBox="1"/>
            <p:nvPr/>
          </p:nvSpPr>
          <p:spPr>
            <a:xfrm>
              <a:off x="3043707" y="2425839"/>
              <a:ext cx="13329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COLDQRAIN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3C0E73F-ED00-8147-BC47-C2ABD1A1D798}"/>
                </a:ext>
              </a:extLst>
            </p:cNvPr>
            <p:cNvSpPr txBox="1"/>
            <p:nvPr/>
          </p:nvSpPr>
          <p:spPr>
            <a:xfrm>
              <a:off x="746974" y="2425840"/>
              <a:ext cx="11977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ANNRAIN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BB98EA2-291A-F14D-8848-47C8E9815FCD}"/>
                </a:ext>
              </a:extLst>
            </p:cNvPr>
            <p:cNvSpPr txBox="1"/>
            <p:nvPr/>
          </p:nvSpPr>
          <p:spPr>
            <a:xfrm>
              <a:off x="930498" y="4770132"/>
              <a:ext cx="11977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ANNVAR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E0C5554-1791-8341-AE55-E93123945420}"/>
                </a:ext>
              </a:extLst>
            </p:cNvPr>
            <p:cNvSpPr/>
            <p:nvPr/>
          </p:nvSpPr>
          <p:spPr>
            <a:xfrm>
              <a:off x="3307723" y="4812404"/>
              <a:ext cx="367048" cy="3459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CFEE6C4-EE72-2449-BB3C-E7CFE147449C}"/>
                </a:ext>
              </a:extLst>
            </p:cNvPr>
            <p:cNvSpPr txBox="1"/>
            <p:nvPr/>
          </p:nvSpPr>
          <p:spPr>
            <a:xfrm>
              <a:off x="3178935" y="4770132"/>
              <a:ext cx="14422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PERENIALITY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9F93A76-5EF2-8D4A-A9DE-05F1F5A00DD8}"/>
                </a:ext>
              </a:extLst>
            </p:cNvPr>
            <p:cNvSpPr txBox="1"/>
            <p:nvPr/>
          </p:nvSpPr>
          <p:spPr>
            <a:xfrm>
              <a:off x="528035" y="81548"/>
              <a:ext cx="13458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WETQTEMP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741D68C-849B-AF44-A17B-365FED168B39}"/>
                </a:ext>
              </a:extLst>
            </p:cNvPr>
            <p:cNvSpPr txBox="1"/>
            <p:nvPr/>
          </p:nvSpPr>
          <p:spPr>
            <a:xfrm>
              <a:off x="3043707" y="82930"/>
              <a:ext cx="16592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HOTMTHMAX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56969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C01008-EA7B-D943-8AF7-B5D9D5B8D7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83" y="4196858"/>
            <a:ext cx="11588234" cy="259031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87B6183-90AD-3C43-BA73-D887094FE4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25" t="7705" r="2997" b="6364"/>
          <a:stretch/>
        </p:blipFill>
        <p:spPr>
          <a:xfrm>
            <a:off x="3387969" y="293570"/>
            <a:ext cx="4369466" cy="3950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913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7C1A106-A172-0A45-80B7-188D44B40A2D}"/>
              </a:ext>
            </a:extLst>
          </p:cNvPr>
          <p:cNvSpPr/>
          <p:nvPr/>
        </p:nvSpPr>
        <p:spPr>
          <a:xfrm>
            <a:off x="3546231" y="187569"/>
            <a:ext cx="5099539" cy="1512277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Multivariate ordination</a:t>
            </a:r>
          </a:p>
          <a:p>
            <a:pPr algn="ctr"/>
            <a:r>
              <a:rPr lang="en-AU" sz="2800" dirty="0">
                <a:solidFill>
                  <a:schemeClr val="accent1"/>
                </a:solidFill>
              </a:rPr>
              <a:t>Two major types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1076136-4310-544D-AC0B-0435C3E26974}"/>
              </a:ext>
            </a:extLst>
          </p:cNvPr>
          <p:cNvSpPr/>
          <p:nvPr/>
        </p:nvSpPr>
        <p:spPr>
          <a:xfrm>
            <a:off x="457200" y="1946031"/>
            <a:ext cx="5099539" cy="4724400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3200" b="1" dirty="0">
              <a:solidFill>
                <a:schemeClr val="accent1"/>
              </a:solidFill>
            </a:endParaRPr>
          </a:p>
          <a:p>
            <a:endParaRPr lang="en-AU" sz="3200" dirty="0">
              <a:solidFill>
                <a:schemeClr val="accent1"/>
              </a:solidFill>
            </a:endParaRPr>
          </a:p>
          <a:p>
            <a:endParaRPr lang="en-AU" sz="3200" dirty="0">
              <a:solidFill>
                <a:schemeClr val="accent1"/>
              </a:solidFill>
            </a:endParaRPr>
          </a:p>
          <a:p>
            <a:endParaRPr lang="en-AU" sz="3200" dirty="0">
              <a:solidFill>
                <a:schemeClr val="accent1"/>
              </a:solidFill>
            </a:endParaRPr>
          </a:p>
          <a:p>
            <a:endParaRPr lang="en-AU" sz="3200" dirty="0">
              <a:solidFill>
                <a:schemeClr val="accent1"/>
              </a:solidFill>
            </a:endParaRPr>
          </a:p>
          <a:p>
            <a:endParaRPr lang="en-AU" sz="3200" dirty="0">
              <a:solidFill>
                <a:schemeClr val="accent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85A617-7DE3-F84C-9705-7C9683460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625" y="3805510"/>
            <a:ext cx="2959200" cy="2772584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6D43D0A-F7B7-9A43-863F-7FCB863E4146}"/>
              </a:ext>
            </a:extLst>
          </p:cNvPr>
          <p:cNvSpPr/>
          <p:nvPr/>
        </p:nvSpPr>
        <p:spPr>
          <a:xfrm>
            <a:off x="6635263" y="1946031"/>
            <a:ext cx="5099539" cy="4724400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3200" b="1" dirty="0">
              <a:solidFill>
                <a:schemeClr val="accent1"/>
              </a:solidFill>
            </a:endParaRPr>
          </a:p>
          <a:p>
            <a:pPr algn="ctr"/>
            <a:endParaRPr lang="en-AU" sz="3200" dirty="0">
              <a:solidFill>
                <a:schemeClr val="accent1"/>
              </a:solidFill>
            </a:endParaRPr>
          </a:p>
          <a:p>
            <a:endParaRPr lang="en-US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73B782-48CD-A54F-8C7D-9AA087015281}"/>
              </a:ext>
            </a:extLst>
          </p:cNvPr>
          <p:cNvSpPr txBox="1"/>
          <p:nvPr/>
        </p:nvSpPr>
        <p:spPr>
          <a:xfrm>
            <a:off x="8069598" y="1946031"/>
            <a:ext cx="22308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b="1" dirty="0">
                <a:solidFill>
                  <a:schemeClr val="accent1"/>
                </a:solidFill>
              </a:rPr>
              <a:t>Constrained</a:t>
            </a:r>
            <a:endParaRPr lang="en-US" sz="3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CFFD8F-126C-B84D-8F59-7030012FA821}"/>
              </a:ext>
            </a:extLst>
          </p:cNvPr>
          <p:cNvSpPr txBox="1"/>
          <p:nvPr/>
        </p:nvSpPr>
        <p:spPr>
          <a:xfrm>
            <a:off x="1672116" y="1946031"/>
            <a:ext cx="26697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b="1" dirty="0">
                <a:solidFill>
                  <a:schemeClr val="accent1"/>
                </a:solidFill>
              </a:rPr>
              <a:t>Unconstrained</a:t>
            </a:r>
            <a:endParaRPr lang="en-US" sz="3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A91D9E-A092-BA4E-844D-1BD42C8453EB}"/>
              </a:ext>
            </a:extLst>
          </p:cNvPr>
          <p:cNvSpPr txBox="1"/>
          <p:nvPr/>
        </p:nvSpPr>
        <p:spPr>
          <a:xfrm>
            <a:off x="562708" y="2414709"/>
            <a:ext cx="49002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solidFill>
                  <a:schemeClr val="accent1"/>
                </a:solidFill>
              </a:rPr>
              <a:t>Identifies axes that account for variation in the data e.g. PCA, CA</a:t>
            </a:r>
          </a:p>
          <a:p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5ED583-581B-3444-B3DB-312EB546F128}"/>
              </a:ext>
            </a:extLst>
          </p:cNvPr>
          <p:cNvSpPr txBox="1"/>
          <p:nvPr/>
        </p:nvSpPr>
        <p:spPr>
          <a:xfrm>
            <a:off x="6729046" y="2414709"/>
            <a:ext cx="490024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000" dirty="0">
                <a:solidFill>
                  <a:schemeClr val="accent1"/>
                </a:solidFill>
              </a:rPr>
              <a:t>Combines unconstrained ordination with regression analysis, with the axes of variation being constrained to linear combinations of a set of predictor variables e.g. CCA, RDA</a:t>
            </a:r>
          </a:p>
          <a:p>
            <a:endParaRPr lang="en-US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76BD2DD-19F0-344F-AA68-AD5D1EFFF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3334" y="3805510"/>
            <a:ext cx="3067200" cy="277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474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282D9FD-28F2-E149-9F0C-A35B002C69BC}"/>
              </a:ext>
            </a:extLst>
          </p:cNvPr>
          <p:cNvSpPr/>
          <p:nvPr/>
        </p:nvSpPr>
        <p:spPr>
          <a:xfrm>
            <a:off x="3546231" y="175846"/>
            <a:ext cx="5099539" cy="1512277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Redundancy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E26DCA-370C-A848-82B1-C32D86237A5B}"/>
              </a:ext>
            </a:extLst>
          </p:cNvPr>
          <p:cNvSpPr txBox="1"/>
          <p:nvPr/>
        </p:nvSpPr>
        <p:spPr>
          <a:xfrm>
            <a:off x="5589261" y="1970907"/>
            <a:ext cx="16257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accent1"/>
                </a:solidFill>
              </a:rPr>
              <a:t>Y ~ 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AA75F7-C34D-FD4B-87B9-2D3AA148C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661" y="4285761"/>
            <a:ext cx="2514600" cy="1193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72BF8A-677B-B647-BA72-8629793A4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261" y="4285761"/>
            <a:ext cx="2540000" cy="1193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33AC5A-ADE9-A24E-896A-176F1E125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62" y="4456586"/>
            <a:ext cx="2233532" cy="8521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70F0E4-629C-A144-9FF6-2F38A8403194}"/>
              </a:ext>
            </a:extLst>
          </p:cNvPr>
          <p:cNvSpPr txBox="1"/>
          <p:nvPr/>
        </p:nvSpPr>
        <p:spPr>
          <a:xfrm>
            <a:off x="2452453" y="4420996"/>
            <a:ext cx="6447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~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E2716A-DC98-6B4F-A1E9-958D3C48BE0B}"/>
              </a:ext>
            </a:extLst>
          </p:cNvPr>
          <p:cNvSpPr txBox="1"/>
          <p:nvPr/>
        </p:nvSpPr>
        <p:spPr>
          <a:xfrm>
            <a:off x="2830364" y="3107267"/>
            <a:ext cx="7143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Genotypes ~ environmental variables</a:t>
            </a:r>
          </a:p>
        </p:txBody>
      </p:sp>
    </p:spTree>
    <p:extLst>
      <p:ext uri="{BB962C8B-B14F-4D97-AF65-F5344CB8AC3E}">
        <p14:creationId xmlns:p14="http://schemas.microsoft.com/office/powerpoint/2010/main" val="3734684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282D9FD-28F2-E149-9F0C-A35B002C69BC}"/>
              </a:ext>
            </a:extLst>
          </p:cNvPr>
          <p:cNvSpPr/>
          <p:nvPr/>
        </p:nvSpPr>
        <p:spPr>
          <a:xfrm>
            <a:off x="3546231" y="175846"/>
            <a:ext cx="5099539" cy="1512277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Partial redundancy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AA75F7-C34D-FD4B-87B9-2D3AA148C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661" y="4285761"/>
            <a:ext cx="2514600" cy="1193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72BF8A-677B-B647-BA72-8629793A4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261" y="4285761"/>
            <a:ext cx="2540000" cy="1193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33AC5A-ADE9-A24E-896A-176F1E125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62" y="4456586"/>
            <a:ext cx="2233532" cy="8521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70F0E4-629C-A144-9FF6-2F38A8403194}"/>
              </a:ext>
            </a:extLst>
          </p:cNvPr>
          <p:cNvSpPr txBox="1"/>
          <p:nvPr/>
        </p:nvSpPr>
        <p:spPr>
          <a:xfrm>
            <a:off x="2452453" y="4420996"/>
            <a:ext cx="6447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~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F4168D-0003-5E46-8635-6246809588CE}"/>
              </a:ext>
            </a:extLst>
          </p:cNvPr>
          <p:cNvSpPr txBox="1"/>
          <p:nvPr/>
        </p:nvSpPr>
        <p:spPr>
          <a:xfrm>
            <a:off x="8190161" y="4587009"/>
            <a:ext cx="1768433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3200" dirty="0"/>
              <a:t>+</a:t>
            </a:r>
            <a:r>
              <a:rPr lang="en-US" sz="2400" dirty="0"/>
              <a:t> Condition(</a:t>
            </a:r>
            <a:endParaRPr lang="en-US" sz="6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9F98F3-36CE-9542-9771-801DC269E74F}"/>
              </a:ext>
            </a:extLst>
          </p:cNvPr>
          <p:cNvSpPr txBox="1"/>
          <p:nvPr/>
        </p:nvSpPr>
        <p:spPr>
          <a:xfrm>
            <a:off x="3008456" y="1970907"/>
            <a:ext cx="61750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accent1"/>
                </a:solidFill>
              </a:rPr>
              <a:t>Y ~ x + Condition(z)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2CF070-C88C-9B41-8744-6BD0BC0EAE7E}"/>
              </a:ext>
            </a:extLst>
          </p:cNvPr>
          <p:cNvSpPr txBox="1"/>
          <p:nvPr/>
        </p:nvSpPr>
        <p:spPr>
          <a:xfrm>
            <a:off x="718438" y="3107267"/>
            <a:ext cx="10755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Genotypes ~ environmental variables + Condition(space)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39472FB-9D2A-514B-A7A9-971A3161A3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1550" y="3939596"/>
            <a:ext cx="1917700" cy="187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1F0AB3-B9E3-D741-891F-44BC0D8B5A79}"/>
              </a:ext>
            </a:extLst>
          </p:cNvPr>
          <p:cNvSpPr txBox="1"/>
          <p:nvPr/>
        </p:nvSpPr>
        <p:spPr>
          <a:xfrm>
            <a:off x="11779250" y="4712026"/>
            <a:ext cx="2776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25118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282D9FD-28F2-E149-9F0C-A35B002C69BC}"/>
              </a:ext>
            </a:extLst>
          </p:cNvPr>
          <p:cNvSpPr/>
          <p:nvPr/>
        </p:nvSpPr>
        <p:spPr>
          <a:xfrm>
            <a:off x="3546231" y="175846"/>
            <a:ext cx="5099539" cy="1512277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1"/>
                </a:solidFill>
              </a:rPr>
              <a:t>Partial redundancy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AA75F7-C34D-FD4B-87B9-2D3AA148C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661" y="4285761"/>
            <a:ext cx="2514600" cy="1193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72BF8A-677B-B647-BA72-8629793A4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261" y="4285761"/>
            <a:ext cx="2540000" cy="1193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33AC5A-ADE9-A24E-896A-176F1E125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362" y="4456586"/>
            <a:ext cx="2233532" cy="8521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70F0E4-629C-A144-9FF6-2F38A8403194}"/>
              </a:ext>
            </a:extLst>
          </p:cNvPr>
          <p:cNvSpPr txBox="1"/>
          <p:nvPr/>
        </p:nvSpPr>
        <p:spPr>
          <a:xfrm>
            <a:off x="2452453" y="4420996"/>
            <a:ext cx="6447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~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F4168D-0003-5E46-8635-6246809588CE}"/>
              </a:ext>
            </a:extLst>
          </p:cNvPr>
          <p:cNvSpPr txBox="1"/>
          <p:nvPr/>
        </p:nvSpPr>
        <p:spPr>
          <a:xfrm>
            <a:off x="8190161" y="4587009"/>
            <a:ext cx="2172390" cy="58477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3200" dirty="0"/>
              <a:t>+</a:t>
            </a:r>
            <a:r>
              <a:rPr lang="en-US" sz="2400" dirty="0"/>
              <a:t> Condition(XY)</a:t>
            </a:r>
            <a:endParaRPr lang="en-US" sz="6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9F98F3-36CE-9542-9771-801DC269E74F}"/>
              </a:ext>
            </a:extLst>
          </p:cNvPr>
          <p:cNvSpPr txBox="1"/>
          <p:nvPr/>
        </p:nvSpPr>
        <p:spPr>
          <a:xfrm>
            <a:off x="3008456" y="1970907"/>
            <a:ext cx="61750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accent1"/>
                </a:solidFill>
              </a:rPr>
              <a:t>Y ~ x + Condition(z)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2CF070-C88C-9B41-8744-6BD0BC0EAE7E}"/>
              </a:ext>
            </a:extLst>
          </p:cNvPr>
          <p:cNvSpPr txBox="1"/>
          <p:nvPr/>
        </p:nvSpPr>
        <p:spPr>
          <a:xfrm>
            <a:off x="718438" y="3107267"/>
            <a:ext cx="10755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Genotypes ~ environmental variables + Condition(space)</a:t>
            </a:r>
          </a:p>
        </p:txBody>
      </p:sp>
    </p:spTree>
    <p:extLst>
      <p:ext uri="{BB962C8B-B14F-4D97-AF65-F5344CB8AC3E}">
        <p14:creationId xmlns:p14="http://schemas.microsoft.com/office/powerpoint/2010/main" val="42403451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1132</TotalTime>
  <Words>176</Words>
  <Application>Microsoft Macintosh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Brauer</dc:creator>
  <cp:lastModifiedBy>Chris Brauer</cp:lastModifiedBy>
  <cp:revision>22</cp:revision>
  <dcterms:created xsi:type="dcterms:W3CDTF">2018-11-27T10:59:08Z</dcterms:created>
  <dcterms:modified xsi:type="dcterms:W3CDTF">2018-12-04T23:06:52Z</dcterms:modified>
</cp:coreProperties>
</file>

<file path=docProps/thumbnail.jpeg>
</file>